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960" r:id="rId1"/>
  </p:sldMasterIdLst>
  <p:sldIdLst>
    <p:sldId id="256" r:id="rId2"/>
    <p:sldId id="272" r:id="rId3"/>
    <p:sldId id="258" r:id="rId4"/>
    <p:sldId id="271" r:id="rId5"/>
    <p:sldId id="257" r:id="rId6"/>
    <p:sldId id="263" r:id="rId7"/>
  </p:sldIdLst>
  <p:sldSz cx="12192000" cy="6858000"/>
  <p:notesSz cx="6858000" cy="9144000"/>
  <p:embeddedFontLst>
    <p:embeddedFont>
      <p:font typeface="Agency FB" panose="020B0503020202020204" pitchFamily="34" charset="0"/>
      <p:regular r:id="rId8"/>
      <p:bold r:id="rId9"/>
    </p:embeddedFont>
    <p:embeddedFont>
      <p:font typeface="Aparajita" panose="02020603050405020304" pitchFamily="18" charset="0"/>
      <p:regular r:id="rId10"/>
    </p:embeddedFont>
    <p:embeddedFont>
      <p:font typeface="Corbel" panose="020B0503020204020204" pitchFamily="34" charset="0"/>
      <p:regular r:id="rId11"/>
      <p:bold r:id="rId12"/>
      <p:italic r:id="rId13"/>
      <p:boldItalic r:id="rId14"/>
    </p:embeddedFont>
    <p:embeddedFont>
      <p:font typeface="High Tower Text" panose="02040502050506030303" pitchFamily="18" charset="0"/>
      <p:regular r:id="rId15"/>
      <p:italic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114" y="12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5.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atin typeface="Agency FB" panose="020B0503020202020204" pitchFamily="34" charset="0"/>
              </a:defRPr>
            </a:lvl1pPr>
          </a:lstStyle>
          <a:p>
            <a:r>
              <a:rPr lang="en-US" dirty="0"/>
              <a:t>Click to edit Master title style</a:t>
            </a:r>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8A432C8-69A7-458B-9684-2BFA64B31948}" type="datetime2">
              <a:rPr lang="en-US" smtClean="0"/>
              <a:t>Wednesday, August 28,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Wednesday, August 28,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August 28,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Wednesday, August 28,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Wednesday, August 28,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August 28,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August 28,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Wednesday, August 28,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August 28,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Wednesday, August 28,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Wednesday, August 28,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Wednesday, August 28, 2024</a:t>
            </a:fld>
            <a:endParaRPr lang="en-US" dirty="0"/>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HeQX2HjkcN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67211"/>
            <a:ext cx="12192000" cy="4590790"/>
          </a:xfrm>
          <a:prstGeom prst="rect">
            <a:avLst/>
          </a:prstGeom>
        </p:spPr>
      </p:pic>
      <p:sp>
        <p:nvSpPr>
          <p:cNvPr id="2" name="Title 1"/>
          <p:cNvSpPr>
            <a:spLocks noGrp="1"/>
          </p:cNvSpPr>
          <p:nvPr>
            <p:ph type="ctrTitle"/>
          </p:nvPr>
        </p:nvSpPr>
        <p:spPr>
          <a:xfrm>
            <a:off x="2209800" y="521209"/>
            <a:ext cx="7848600" cy="1863819"/>
          </a:xfrm>
        </p:spPr>
        <p:txBody>
          <a:bodyPr/>
          <a:lstStyle/>
          <a:p>
            <a:r>
              <a:rPr lang="en-US" sz="6000" cap="none">
                <a:cs typeface="Aparajita" panose="020B0604020202020204" pitchFamily="34" charset="0"/>
              </a:rPr>
              <a:t>From Infinity to</a:t>
            </a:r>
            <a:br>
              <a:rPr lang="en-US" sz="6000" cap="none">
                <a:cs typeface="Aparajita" panose="020B0604020202020204" pitchFamily="34" charset="0"/>
              </a:rPr>
            </a:br>
            <a:r>
              <a:rPr lang="en-US" sz="6000" cap="none">
                <a:cs typeface="Aparajita" panose="020B0604020202020204" pitchFamily="34" charset="0"/>
              </a:rPr>
              <a:t>The </a:t>
            </a:r>
            <a:r>
              <a:rPr lang="en-US" sz="6000" cap="none" dirty="0">
                <a:cs typeface="Aparajita" panose="020B0604020202020204" pitchFamily="34" charset="0"/>
              </a:rPr>
              <a:t>Imitation Game</a:t>
            </a:r>
          </a:p>
        </p:txBody>
      </p:sp>
      <p:sp>
        <p:nvSpPr>
          <p:cNvPr id="3" name="Subtitle 2"/>
          <p:cNvSpPr>
            <a:spLocks noGrp="1"/>
          </p:cNvSpPr>
          <p:nvPr>
            <p:ph type="subTitle" idx="1"/>
          </p:nvPr>
        </p:nvSpPr>
        <p:spPr>
          <a:xfrm>
            <a:off x="82297" y="5448822"/>
            <a:ext cx="2325002" cy="1362205"/>
          </a:xfrm>
          <a:solidFill>
            <a:schemeClr val="tx2">
              <a:lumMod val="75000"/>
              <a:alpha val="25000"/>
            </a:schemeClr>
          </a:solidFill>
        </p:spPr>
        <p:txBody>
          <a:bodyPr>
            <a:normAutofit fontScale="92500" lnSpcReduction="10000"/>
          </a:bodyPr>
          <a:lstStyle/>
          <a:p>
            <a:pPr>
              <a:lnSpc>
                <a:spcPct val="110000"/>
              </a:lnSpc>
              <a:spcBef>
                <a:spcPts val="0"/>
              </a:spcBef>
            </a:pPr>
            <a:r>
              <a:rPr lang="en-US" sz="2800" b="1">
                <a:solidFill>
                  <a:schemeClr val="tx2">
                    <a:lumMod val="40000"/>
                    <a:lumOff val="60000"/>
                  </a:schemeClr>
                </a:solidFill>
                <a:latin typeface="Corbel"/>
                <a:cs typeface="Corbel"/>
              </a:rPr>
              <a:t>COMP 4230</a:t>
            </a:r>
            <a:endParaRPr lang="en-US" sz="2800" b="1" dirty="0">
              <a:solidFill>
                <a:schemeClr val="tx2">
                  <a:lumMod val="40000"/>
                  <a:lumOff val="60000"/>
                </a:schemeClr>
              </a:solidFill>
              <a:latin typeface="Corbel"/>
              <a:cs typeface="Corbel"/>
            </a:endParaRPr>
          </a:p>
          <a:p>
            <a:pPr>
              <a:lnSpc>
                <a:spcPct val="110000"/>
              </a:lnSpc>
              <a:spcBef>
                <a:spcPts val="0"/>
              </a:spcBef>
            </a:pPr>
            <a:r>
              <a:rPr lang="en-US" sz="2800" b="1" dirty="0">
                <a:solidFill>
                  <a:schemeClr val="tx2">
                    <a:lumMod val="40000"/>
                    <a:lumOff val="60000"/>
                  </a:schemeClr>
                </a:solidFill>
                <a:latin typeface="Corbel"/>
                <a:cs typeface="Corbel"/>
              </a:rPr>
              <a:t>David J Stucki</a:t>
            </a:r>
          </a:p>
          <a:p>
            <a:pPr>
              <a:lnSpc>
                <a:spcPct val="110000"/>
              </a:lnSpc>
              <a:spcBef>
                <a:spcPts val="0"/>
              </a:spcBef>
            </a:pPr>
            <a:r>
              <a:rPr lang="en-US" sz="2800" b="1">
                <a:solidFill>
                  <a:schemeClr val="tx2">
                    <a:lumMod val="40000"/>
                    <a:lumOff val="60000"/>
                  </a:schemeClr>
                </a:solidFill>
                <a:latin typeface="Corbel"/>
                <a:cs typeface="Corbel"/>
              </a:rPr>
              <a:t>Fall 2024</a:t>
            </a:r>
            <a:endParaRPr lang="en-US" sz="2800" b="1" dirty="0">
              <a:solidFill>
                <a:schemeClr val="tx2">
                  <a:lumMod val="40000"/>
                  <a:lumOff val="60000"/>
                </a:schemeClr>
              </a:solidFill>
              <a:latin typeface="Corbel"/>
              <a:cs typeface="Corbel"/>
            </a:endParaRPr>
          </a:p>
        </p:txBody>
      </p:sp>
    </p:spTree>
    <p:extLst>
      <p:ext uri="{BB962C8B-B14F-4D97-AF65-F5344CB8AC3E}">
        <p14:creationId xmlns:p14="http://schemas.microsoft.com/office/powerpoint/2010/main" val="291435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E5D12-8534-4CCA-9006-EF9AEE3A70F3}"/>
              </a:ext>
            </a:extLst>
          </p:cNvPr>
          <p:cNvSpPr>
            <a:spLocks noGrp="1"/>
          </p:cNvSpPr>
          <p:nvPr>
            <p:ph type="title"/>
          </p:nvPr>
        </p:nvSpPr>
        <p:spPr/>
        <p:txBody>
          <a:bodyPr/>
          <a:lstStyle/>
          <a:p>
            <a:r>
              <a:rPr lang="en-US"/>
              <a:t>Alerts</a:t>
            </a:r>
          </a:p>
        </p:txBody>
      </p:sp>
      <p:sp>
        <p:nvSpPr>
          <p:cNvPr id="3" name="Content Placeholder 2">
            <a:extLst>
              <a:ext uri="{FF2B5EF4-FFF2-40B4-BE49-F238E27FC236}">
                <a16:creationId xmlns:a16="http://schemas.microsoft.com/office/drawing/2014/main" id="{CAC4157E-6263-42E0-BFE1-783FCBBB255B}"/>
              </a:ext>
            </a:extLst>
          </p:cNvPr>
          <p:cNvSpPr>
            <a:spLocks noGrp="1"/>
          </p:cNvSpPr>
          <p:nvPr>
            <p:ph idx="1"/>
          </p:nvPr>
        </p:nvSpPr>
        <p:spPr/>
        <p:txBody>
          <a:bodyPr/>
          <a:lstStyle/>
          <a:p>
            <a:r>
              <a:rPr lang="en-US"/>
              <a:t>Read the Preface and Chapter 1 of Larson</a:t>
            </a:r>
          </a:p>
          <a:p>
            <a:r>
              <a:rPr lang="en-US"/>
              <a:t>Read Turing's 1950 paper on Machine Intelligence</a:t>
            </a:r>
          </a:p>
          <a:p>
            <a:endParaRPr lang="en-US"/>
          </a:p>
          <a:p>
            <a:r>
              <a:rPr lang="en-US"/>
              <a:t>Due Wednesday 9/4:</a:t>
            </a:r>
          </a:p>
          <a:p>
            <a:pPr lvl="1"/>
            <a:r>
              <a:rPr lang="en-US"/>
              <a:t>Essay on AI/ML article with Harry Potter/Penn &amp; Teller analysis</a:t>
            </a:r>
          </a:p>
          <a:p>
            <a:endParaRPr lang="en-US"/>
          </a:p>
          <a:p>
            <a:r>
              <a:rPr lang="en-US"/>
              <a:t>Questions on readings from this week or what we've already talked about in class?</a:t>
            </a:r>
          </a:p>
          <a:p>
            <a:endParaRPr lang="en-US"/>
          </a:p>
        </p:txBody>
      </p:sp>
    </p:spTree>
    <p:extLst>
      <p:ext uri="{BB962C8B-B14F-4D97-AF65-F5344CB8AC3E}">
        <p14:creationId xmlns:p14="http://schemas.microsoft.com/office/powerpoint/2010/main" val="244182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The origins of computation…</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10972800" cy="4995672"/>
          </a:xfrm>
        </p:spPr>
        <p:txBody>
          <a:bodyPr>
            <a:normAutofit/>
          </a:bodyPr>
          <a:lstStyle/>
          <a:p>
            <a:endParaRPr lang="en-US">
              <a:latin typeface="Corbel"/>
              <a:cs typeface="Corbel"/>
            </a:endParaRPr>
          </a:p>
          <a:p>
            <a:r>
              <a:rPr lang="en-US">
                <a:latin typeface="Corbel"/>
                <a:cs typeface="Corbel"/>
              </a:rPr>
              <a:t>Thanks to Dr. Wittman, you don't have to listen to me talk about this:</a:t>
            </a:r>
          </a:p>
          <a:p>
            <a:endParaRPr lang="en-US">
              <a:latin typeface="Corbel"/>
              <a:cs typeface="Corbel"/>
            </a:endParaRPr>
          </a:p>
          <a:p>
            <a:r>
              <a:rPr lang="en-US">
                <a:latin typeface="Corbel"/>
                <a:cs typeface="Corbel"/>
                <a:hlinkClick r:id="rId2"/>
              </a:rPr>
              <a:t>"There is a hole at the bottom of mathematics..."</a:t>
            </a:r>
            <a:endParaRPr lang="en-US">
              <a:latin typeface="Corbel"/>
              <a:cs typeface="Corbel"/>
            </a:endParaRPr>
          </a:p>
          <a:p>
            <a:endParaRPr lang="en-US">
              <a:latin typeface="Corbel"/>
              <a:cs typeface="Corbel"/>
            </a:endParaRPr>
          </a:p>
          <a:p>
            <a:r>
              <a:rPr lang="en-US">
                <a:latin typeface="Corbel"/>
                <a:cs typeface="Corbel"/>
              </a:rPr>
              <a:t>Thoughts/questions?</a:t>
            </a:r>
            <a:endParaRPr lang="en-US" dirty="0">
              <a:latin typeface="Corbel"/>
              <a:cs typeface="Corbel"/>
            </a:endParaRPr>
          </a:p>
        </p:txBody>
      </p:sp>
    </p:spTree>
    <p:extLst>
      <p:ext uri="{BB962C8B-B14F-4D97-AF65-F5344CB8AC3E}">
        <p14:creationId xmlns:p14="http://schemas.microsoft.com/office/powerpoint/2010/main" val="333952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gency FB" panose="020B0503020202020204" pitchFamily="34" charset="0"/>
                <a:cs typeface="Aparajita" panose="020B0604020202020204" pitchFamily="34" charset="0"/>
              </a:rPr>
              <a:t>A brief history…</a:t>
            </a:r>
          </a:p>
        </p:txBody>
      </p:sp>
      <p:sp>
        <p:nvSpPr>
          <p:cNvPr id="3" name="Content Placeholder 2"/>
          <p:cNvSpPr>
            <a:spLocks noGrp="1"/>
          </p:cNvSpPr>
          <p:nvPr>
            <p:ph idx="1"/>
          </p:nvPr>
        </p:nvSpPr>
        <p:spPr>
          <a:xfrm>
            <a:off x="609600" y="1524001"/>
            <a:ext cx="11085576" cy="5114544"/>
          </a:xfrm>
        </p:spPr>
        <p:txBody>
          <a:bodyPr>
            <a:normAutofit fontScale="92500" lnSpcReduction="10000"/>
          </a:bodyPr>
          <a:lstStyle/>
          <a:p>
            <a:pPr>
              <a:tabLst>
                <a:tab pos="1033463" algn="l"/>
              </a:tabLst>
            </a:pPr>
            <a:r>
              <a:rPr lang="en-US">
                <a:solidFill>
                  <a:schemeClr val="accent1"/>
                </a:solidFill>
                <a:latin typeface="Corbel"/>
                <a:cs typeface="Corbel"/>
              </a:rPr>
              <a:t>1600</a:t>
            </a:r>
            <a:r>
              <a:rPr lang="en-US" sz="1800">
                <a:solidFill>
                  <a:schemeClr val="accent1"/>
                </a:solidFill>
                <a:latin typeface="Corbel"/>
                <a:cs typeface="Corbel"/>
              </a:rPr>
              <a:t>s</a:t>
            </a:r>
            <a:r>
              <a:rPr lang="en-US">
                <a:solidFill>
                  <a:schemeClr val="accent1"/>
                </a:solidFill>
                <a:latin typeface="Corbel"/>
                <a:cs typeface="Corbel"/>
              </a:rPr>
              <a:t>	Liebniz speculates about a calculus of thought</a:t>
            </a:r>
          </a:p>
          <a:p>
            <a:pPr>
              <a:tabLst>
                <a:tab pos="1033463" algn="l"/>
              </a:tabLst>
            </a:pPr>
            <a:r>
              <a:rPr lang="en-US">
                <a:solidFill>
                  <a:schemeClr val="accent1"/>
                </a:solidFill>
                <a:latin typeface="Corbel"/>
                <a:cs typeface="Corbel"/>
              </a:rPr>
              <a:t>1830s	Babbage &amp; Lovelace develop ideas around the Analytical Engine</a:t>
            </a:r>
          </a:p>
          <a:p>
            <a:pPr>
              <a:tabLst>
                <a:tab pos="1033463" algn="l"/>
              </a:tabLst>
            </a:pPr>
            <a:r>
              <a:rPr lang="en-US">
                <a:solidFill>
                  <a:schemeClr val="tx2"/>
                </a:solidFill>
                <a:latin typeface="Corbel"/>
                <a:cs typeface="Corbel"/>
              </a:rPr>
              <a:t>1900	Hilbert's 23 questions</a:t>
            </a:r>
          </a:p>
          <a:p>
            <a:pPr>
              <a:tabLst>
                <a:tab pos="1033463" algn="l"/>
              </a:tabLst>
            </a:pPr>
            <a:r>
              <a:rPr lang="en-US">
                <a:solidFill>
                  <a:schemeClr val="tx2"/>
                </a:solidFill>
                <a:latin typeface="Corbel"/>
                <a:cs typeface="Corbel"/>
              </a:rPr>
              <a:t>1931	Gödel's first incompleteness theorem</a:t>
            </a:r>
          </a:p>
          <a:p>
            <a:pPr>
              <a:tabLst>
                <a:tab pos="1033463" algn="l"/>
              </a:tabLst>
            </a:pPr>
            <a:r>
              <a:rPr lang="en-US">
                <a:solidFill>
                  <a:schemeClr val="tx2"/>
                </a:solidFill>
                <a:latin typeface="Corbel"/>
                <a:cs typeface="Corbel"/>
              </a:rPr>
              <a:t>1936</a:t>
            </a:r>
            <a:r>
              <a:rPr lang="en-US" dirty="0">
                <a:solidFill>
                  <a:schemeClr val="tx2"/>
                </a:solidFill>
                <a:latin typeface="Corbel"/>
                <a:cs typeface="Corbel"/>
              </a:rPr>
              <a:t>	Turing first describes </a:t>
            </a:r>
            <a:r>
              <a:rPr lang="en-US">
                <a:solidFill>
                  <a:schemeClr val="tx2"/>
                </a:solidFill>
                <a:latin typeface="Corbel"/>
                <a:cs typeface="Corbel"/>
              </a:rPr>
              <a:t>modern computers, including the halting problem</a:t>
            </a:r>
            <a:endParaRPr lang="en-US" dirty="0">
              <a:solidFill>
                <a:schemeClr val="tx2"/>
              </a:solidFill>
              <a:latin typeface="Corbel"/>
              <a:cs typeface="Corbel"/>
            </a:endParaRPr>
          </a:p>
          <a:p>
            <a:pPr>
              <a:tabLst>
                <a:tab pos="1033463" algn="l"/>
              </a:tabLst>
            </a:pPr>
            <a:r>
              <a:rPr lang="en-US" dirty="0">
                <a:solidFill>
                  <a:schemeClr val="accent6"/>
                </a:solidFill>
                <a:latin typeface="Corbel"/>
                <a:cs typeface="Corbel"/>
              </a:rPr>
              <a:t>1941</a:t>
            </a:r>
            <a:r>
              <a:rPr lang="en-US">
                <a:solidFill>
                  <a:schemeClr val="accent6"/>
                </a:solidFill>
                <a:latin typeface="Corbel"/>
                <a:cs typeface="Corbel"/>
              </a:rPr>
              <a:t>	Zuse’s </a:t>
            </a:r>
            <a:r>
              <a:rPr lang="en-US" dirty="0">
                <a:solidFill>
                  <a:schemeClr val="accent6"/>
                </a:solidFill>
                <a:latin typeface="Corbel"/>
                <a:cs typeface="Corbel"/>
              </a:rPr>
              <a:t>Z3 – 1</a:t>
            </a:r>
            <a:r>
              <a:rPr lang="en-US" baseline="30000" dirty="0">
                <a:solidFill>
                  <a:schemeClr val="accent6"/>
                </a:solidFill>
                <a:latin typeface="Corbel"/>
                <a:cs typeface="Corbel"/>
              </a:rPr>
              <a:t>st</a:t>
            </a:r>
            <a:r>
              <a:rPr lang="en-US" dirty="0">
                <a:solidFill>
                  <a:schemeClr val="accent6"/>
                </a:solidFill>
                <a:latin typeface="Corbel"/>
                <a:cs typeface="Corbel"/>
              </a:rPr>
              <a:t> electromechanical, programmable, fully automatic, digital computer</a:t>
            </a:r>
          </a:p>
          <a:p>
            <a:pPr>
              <a:tabLst>
                <a:tab pos="1033463" algn="l"/>
              </a:tabLst>
            </a:pPr>
            <a:r>
              <a:rPr lang="en-US" dirty="0">
                <a:solidFill>
                  <a:schemeClr val="accent6"/>
                </a:solidFill>
                <a:latin typeface="Corbel"/>
                <a:cs typeface="Corbel"/>
              </a:rPr>
              <a:t>1943	Colossus: 1</a:t>
            </a:r>
            <a:r>
              <a:rPr lang="en-US" baseline="30000" dirty="0">
                <a:solidFill>
                  <a:schemeClr val="accent6"/>
                </a:solidFill>
                <a:latin typeface="Corbel"/>
                <a:cs typeface="Corbel"/>
              </a:rPr>
              <a:t>st</a:t>
            </a:r>
            <a:r>
              <a:rPr lang="en-US" dirty="0">
                <a:solidFill>
                  <a:schemeClr val="accent6"/>
                </a:solidFill>
                <a:latin typeface="Corbel"/>
                <a:cs typeface="Corbel"/>
              </a:rPr>
              <a:t> electronic digital programmable computer</a:t>
            </a:r>
          </a:p>
          <a:p>
            <a:pPr>
              <a:tabLst>
                <a:tab pos="1033463" algn="l"/>
              </a:tabLst>
            </a:pPr>
            <a:r>
              <a:rPr lang="en-US" dirty="0">
                <a:solidFill>
                  <a:schemeClr val="accent6"/>
                </a:solidFill>
                <a:latin typeface="Corbel"/>
                <a:cs typeface="Corbel"/>
              </a:rPr>
              <a:t>1946	ENIAC: made in the USA by Eckert </a:t>
            </a:r>
            <a:r>
              <a:rPr lang="en-US">
                <a:solidFill>
                  <a:schemeClr val="accent6"/>
                </a:solidFill>
                <a:latin typeface="Corbel"/>
                <a:cs typeface="Corbel"/>
              </a:rPr>
              <a:t>&amp; Mauchly (w/ von Neumann)</a:t>
            </a:r>
            <a:endParaRPr lang="en-US" dirty="0">
              <a:solidFill>
                <a:schemeClr val="accent6"/>
              </a:solidFill>
              <a:latin typeface="Corbel"/>
              <a:cs typeface="Corbel"/>
            </a:endParaRPr>
          </a:p>
          <a:p>
            <a:pPr>
              <a:tabLst>
                <a:tab pos="1033463" algn="l"/>
              </a:tabLst>
            </a:pPr>
            <a:r>
              <a:rPr lang="en-US" dirty="0">
                <a:solidFill>
                  <a:schemeClr val="bg2">
                    <a:lumMod val="50000"/>
                  </a:schemeClr>
                </a:solidFill>
                <a:latin typeface="Corbel"/>
                <a:cs typeface="Corbel"/>
              </a:rPr>
              <a:t>1950	Turing’s </a:t>
            </a:r>
            <a:r>
              <a:rPr lang="en-US" i="1" dirty="0">
                <a:solidFill>
                  <a:schemeClr val="bg2">
                    <a:lumMod val="50000"/>
                  </a:schemeClr>
                </a:solidFill>
                <a:latin typeface="Corbel"/>
                <a:cs typeface="Corbel"/>
              </a:rPr>
              <a:t>Computing Machinery and Intelligence</a:t>
            </a:r>
          </a:p>
          <a:p>
            <a:pPr>
              <a:tabLst>
                <a:tab pos="1033463" algn="l"/>
              </a:tabLst>
            </a:pPr>
            <a:r>
              <a:rPr lang="en-US" dirty="0">
                <a:solidFill>
                  <a:schemeClr val="bg2">
                    <a:lumMod val="50000"/>
                  </a:schemeClr>
                </a:solidFill>
                <a:latin typeface="Corbel"/>
                <a:cs typeface="Corbel"/>
              </a:rPr>
              <a:t>1954	Turing’s death</a:t>
            </a:r>
          </a:p>
          <a:p>
            <a:pPr>
              <a:tabLst>
                <a:tab pos="1033463" algn="l"/>
              </a:tabLst>
            </a:pPr>
            <a:r>
              <a:rPr lang="en-US" dirty="0">
                <a:solidFill>
                  <a:schemeClr val="bg2">
                    <a:lumMod val="50000"/>
                  </a:schemeClr>
                </a:solidFill>
                <a:latin typeface="Corbel"/>
                <a:cs typeface="Corbel"/>
              </a:rPr>
              <a:t>1956	Dartmouth Conference: A.I. is born</a:t>
            </a:r>
          </a:p>
          <a:p>
            <a:pPr marL="463550" indent="0" algn="ctr">
              <a:buNone/>
              <a:tabLst>
                <a:tab pos="1033463" algn="l"/>
              </a:tabLst>
            </a:pPr>
            <a:r>
              <a:rPr lang="en-US" i="1" dirty="0">
                <a:solidFill>
                  <a:schemeClr val="tx2">
                    <a:lumMod val="75000"/>
                  </a:schemeClr>
                </a:solidFill>
                <a:latin typeface="High Tower Text" panose="02040502050506030303" pitchFamily="18" charset="0"/>
                <a:cs typeface="Corbel"/>
              </a:rPr>
              <a:t>For thirty years the motivating question driving A.I. </a:t>
            </a:r>
            <a:r>
              <a:rPr lang="en-US" i="1">
                <a:solidFill>
                  <a:schemeClr val="tx2">
                    <a:lumMod val="75000"/>
                  </a:schemeClr>
                </a:solidFill>
                <a:latin typeface="High Tower Text" panose="02040502050506030303" pitchFamily="18" charset="0"/>
                <a:cs typeface="Corbel"/>
              </a:rPr>
              <a:t>research was</a:t>
            </a:r>
            <a:br>
              <a:rPr lang="en-US" i="1">
                <a:solidFill>
                  <a:schemeClr val="tx2">
                    <a:lumMod val="75000"/>
                  </a:schemeClr>
                </a:solidFill>
                <a:latin typeface="High Tower Text" panose="02040502050506030303" pitchFamily="18" charset="0"/>
                <a:cs typeface="Corbel"/>
              </a:rPr>
            </a:br>
            <a:r>
              <a:rPr lang="en-US" i="1">
                <a:solidFill>
                  <a:schemeClr val="tx2">
                    <a:lumMod val="75000"/>
                  </a:schemeClr>
                </a:solidFill>
                <a:latin typeface="High Tower Text" panose="02040502050506030303" pitchFamily="18" charset="0"/>
                <a:cs typeface="Corbel"/>
              </a:rPr>
              <a:t>“</a:t>
            </a:r>
            <a:r>
              <a:rPr lang="en-US" i="1" dirty="0">
                <a:solidFill>
                  <a:schemeClr val="tx2">
                    <a:lumMod val="75000"/>
                  </a:schemeClr>
                </a:solidFill>
                <a:latin typeface="High Tower Text" panose="02040502050506030303" pitchFamily="18" charset="0"/>
                <a:cs typeface="Corbel"/>
              </a:rPr>
              <a:t>Can the Turing Test be </a:t>
            </a:r>
            <a:r>
              <a:rPr lang="en-US" i="1">
                <a:solidFill>
                  <a:schemeClr val="tx2">
                    <a:lumMod val="75000"/>
                  </a:schemeClr>
                </a:solidFill>
                <a:latin typeface="High Tower Text" panose="02040502050506030303" pitchFamily="18" charset="0"/>
                <a:cs typeface="Corbel"/>
              </a:rPr>
              <a:t>passed?</a:t>
            </a:r>
            <a:endParaRPr lang="en-US" i="1" dirty="0">
              <a:solidFill>
                <a:schemeClr val="tx2">
                  <a:lumMod val="75000"/>
                </a:schemeClr>
              </a:solidFill>
              <a:latin typeface="High Tower Text" panose="02040502050506030303" pitchFamily="18" charset="0"/>
              <a:cs typeface="Corbel"/>
            </a:endParaRPr>
          </a:p>
        </p:txBody>
      </p:sp>
    </p:spTree>
    <p:extLst>
      <p:ext uri="{BB962C8B-B14F-4D97-AF65-F5344CB8AC3E}">
        <p14:creationId xmlns:p14="http://schemas.microsoft.com/office/powerpoint/2010/main" val="78125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
            <a:ext cx="8229600" cy="1663700"/>
          </a:xfrm>
        </p:spPr>
        <p:txBody>
          <a:bodyPr>
            <a:normAutofit/>
          </a:bodyPr>
          <a:lstStyle/>
          <a:p>
            <a:r>
              <a:rPr lang="en-US" sz="3600" dirty="0">
                <a:latin typeface="Agency FB" panose="020B0503020202020204" pitchFamily="34" charset="0"/>
                <a:cs typeface="Aparajita" panose="020B0604020202020204" pitchFamily="34" charset="0"/>
              </a:rPr>
              <a:t>What is the Turing Test?</a:t>
            </a:r>
          </a:p>
        </p:txBody>
      </p:sp>
      <p:sp>
        <p:nvSpPr>
          <p:cNvPr id="3" name="Content Placeholder 2"/>
          <p:cNvSpPr>
            <a:spLocks noGrp="1"/>
          </p:cNvSpPr>
          <p:nvPr>
            <p:ph idx="1"/>
          </p:nvPr>
        </p:nvSpPr>
        <p:spPr>
          <a:xfrm>
            <a:off x="1981200" y="2175164"/>
            <a:ext cx="7922712" cy="4375949"/>
          </a:xfrm>
        </p:spPr>
        <p:txBody>
          <a:bodyPr>
            <a:normAutofit/>
          </a:bodyPr>
          <a:lstStyle/>
          <a:p>
            <a:pPr marL="463550" indent="0" algn="ctr">
              <a:buNone/>
            </a:pPr>
            <a:r>
              <a:rPr lang="en-US">
                <a:solidFill>
                  <a:schemeClr val="tx2">
                    <a:lumMod val="75000"/>
                  </a:schemeClr>
                </a:solidFill>
                <a:latin typeface="High Tower Text" panose="02040502050506030303" pitchFamily="18" charset="0"/>
                <a:cs typeface="Corbel"/>
              </a:rPr>
              <a:t>“</a:t>
            </a:r>
            <a:r>
              <a:rPr lang="en-US" dirty="0">
                <a:solidFill>
                  <a:schemeClr val="tx2">
                    <a:lumMod val="75000"/>
                  </a:schemeClr>
                </a:solidFill>
                <a:latin typeface="High Tower Text" panose="02040502050506030303" pitchFamily="18" charset="0"/>
                <a:cs typeface="Corbel"/>
              </a:rPr>
              <a:t>I believe that in about fifty years’ time it will be possible to </a:t>
            </a:r>
            <a:r>
              <a:rPr lang="en-US" dirty="0" err="1">
                <a:solidFill>
                  <a:schemeClr val="tx2">
                    <a:lumMod val="75000"/>
                  </a:schemeClr>
                </a:solidFill>
                <a:latin typeface="High Tower Text" panose="02040502050506030303" pitchFamily="18" charset="0"/>
                <a:cs typeface="Corbel"/>
              </a:rPr>
              <a:t>programme</a:t>
            </a:r>
            <a:r>
              <a:rPr lang="en-US" dirty="0">
                <a:solidFill>
                  <a:schemeClr val="tx2">
                    <a:lumMod val="75000"/>
                  </a:schemeClr>
                </a:solidFill>
                <a:latin typeface="High Tower Text" panose="02040502050506030303" pitchFamily="18" charset="0"/>
                <a:cs typeface="Corbel"/>
              </a:rPr>
              <a:t> computers, with a storage capacity of about 10</a:t>
            </a:r>
            <a:r>
              <a:rPr lang="en-US" baseline="30000" dirty="0">
                <a:solidFill>
                  <a:schemeClr val="tx2">
                    <a:lumMod val="75000"/>
                  </a:schemeClr>
                </a:solidFill>
                <a:latin typeface="High Tower Text" panose="02040502050506030303" pitchFamily="18" charset="0"/>
                <a:cs typeface="Corbel"/>
              </a:rPr>
              <a:t>9</a:t>
            </a:r>
            <a:r>
              <a:rPr lang="en-US" dirty="0">
                <a:solidFill>
                  <a:schemeClr val="tx2">
                    <a:lumMod val="75000"/>
                  </a:schemeClr>
                </a:solidFill>
                <a:latin typeface="High Tower Text" panose="02040502050506030303" pitchFamily="18" charset="0"/>
                <a:cs typeface="Corbel"/>
              </a:rPr>
              <a:t>, to make them play the imitation game so well that an average interrogator will not have more than 70 per cent chance of making the right identification after five minutes of questioning.”</a:t>
            </a:r>
            <a:br>
              <a:rPr lang="en-US">
                <a:solidFill>
                  <a:schemeClr val="tx2">
                    <a:lumMod val="75000"/>
                  </a:schemeClr>
                </a:solidFill>
                <a:latin typeface="High Tower Text" panose="02040502050506030303" pitchFamily="18" charset="0"/>
                <a:cs typeface="Corbel"/>
              </a:rPr>
            </a:br>
            <a:r>
              <a:rPr lang="en-US">
                <a:solidFill>
                  <a:schemeClr val="tx2">
                    <a:lumMod val="75000"/>
                  </a:schemeClr>
                </a:solidFill>
                <a:latin typeface="High Tower Text" panose="02040502050506030303" pitchFamily="18" charset="0"/>
                <a:cs typeface="Corbel"/>
              </a:rPr>
              <a:t>—Alan Turing —</a:t>
            </a:r>
          </a:p>
          <a:p>
            <a:r>
              <a:rPr lang="en-US">
                <a:latin typeface="Corbel"/>
                <a:cs typeface="Corbel"/>
              </a:rPr>
              <a:t>Can anyone summarize how it worked?</a:t>
            </a:r>
          </a:p>
          <a:p>
            <a:r>
              <a:rPr lang="en-US">
                <a:latin typeface="Corbel"/>
                <a:cs typeface="Corbel"/>
              </a:rPr>
              <a:t>Initial thoughts?</a:t>
            </a:r>
          </a:p>
          <a:p>
            <a:pPr marL="463550" indent="0">
              <a:buNone/>
            </a:pPr>
            <a:endParaRPr lang="en-US" dirty="0">
              <a:solidFill>
                <a:schemeClr val="tx2">
                  <a:lumMod val="75000"/>
                </a:schemeClr>
              </a:solidFill>
              <a:latin typeface="High Tower Text" panose="02040502050506030303" pitchFamily="18" charset="0"/>
              <a:cs typeface="Corbel"/>
            </a:endParaRPr>
          </a:p>
        </p:txBody>
      </p:sp>
    </p:spTree>
    <p:extLst>
      <p:ext uri="{BB962C8B-B14F-4D97-AF65-F5344CB8AC3E}">
        <p14:creationId xmlns:p14="http://schemas.microsoft.com/office/powerpoint/2010/main" val="615924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gency FB" panose="020B0503020202020204" pitchFamily="34" charset="0"/>
              </a:rPr>
              <a:t>Next Time…</a:t>
            </a:r>
          </a:p>
        </p:txBody>
      </p:sp>
      <p:sp>
        <p:nvSpPr>
          <p:cNvPr id="3" name="Content Placeholder 2"/>
          <p:cNvSpPr>
            <a:spLocks noGrp="1"/>
          </p:cNvSpPr>
          <p:nvPr>
            <p:ph idx="1"/>
          </p:nvPr>
        </p:nvSpPr>
        <p:spPr/>
        <p:txBody>
          <a:bodyPr/>
          <a:lstStyle/>
          <a:p>
            <a:r>
              <a:rPr lang="en-US"/>
              <a:t>The Turing Test's legacy and beyond</a:t>
            </a:r>
            <a:endParaRPr lang="en-US" dirty="0"/>
          </a:p>
          <a:p>
            <a:endParaRPr lang="en-US" dirty="0"/>
          </a:p>
          <a:p>
            <a:r>
              <a:rPr lang="en-US"/>
              <a:t>Be prepared to discuss Turing's 1950 paper</a:t>
            </a:r>
            <a:endParaRPr lang="en-US" dirty="0"/>
          </a:p>
          <a:p>
            <a:endParaRPr lang="en-US" dirty="0"/>
          </a:p>
          <a:p>
            <a:endParaRPr lang="en-US" dirty="0"/>
          </a:p>
        </p:txBody>
      </p:sp>
    </p:spTree>
    <p:extLst>
      <p:ext uri="{BB962C8B-B14F-4D97-AF65-F5344CB8AC3E}">
        <p14:creationId xmlns:p14="http://schemas.microsoft.com/office/powerpoint/2010/main" val="13788356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7657</TotalTime>
  <Words>329</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Aparajita</vt:lpstr>
      <vt:lpstr>Arial</vt:lpstr>
      <vt:lpstr>High Tower Text</vt:lpstr>
      <vt:lpstr>Corbel</vt:lpstr>
      <vt:lpstr>Agency FB</vt:lpstr>
      <vt:lpstr>Clarity</vt:lpstr>
      <vt:lpstr>From Infinity to The Imitation Game</vt:lpstr>
      <vt:lpstr>Alerts</vt:lpstr>
      <vt:lpstr>The origins of computation…</vt:lpstr>
      <vt:lpstr>A brief history…</vt:lpstr>
      <vt:lpstr>What is the Turing Test?</vt:lpstr>
      <vt:lpstr>Next Time…</vt:lpstr>
    </vt:vector>
  </TitlesOfParts>
  <Company>Otterbein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Intelligence</dc:title>
  <dc:creator>David Stucki</dc:creator>
  <cp:lastModifiedBy>David Stucki</cp:lastModifiedBy>
  <cp:revision>53</cp:revision>
  <dcterms:created xsi:type="dcterms:W3CDTF">2013-10-29T15:52:47Z</dcterms:created>
  <dcterms:modified xsi:type="dcterms:W3CDTF">2024-08-29T01:51:22Z</dcterms:modified>
</cp:coreProperties>
</file>